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5143500" cx="9144000"/>
  <p:notesSz cx="6858000" cy="9144000"/>
  <p:embeddedFontLst>
    <p:embeddedFont>
      <p:font typeface="Lato"/>
      <p:regular r:id="rId10"/>
      <p:bold r:id="rId11"/>
      <p:italic r:id="rId12"/>
      <p:boldItalic r:id="rId13"/>
    </p:embeddedFont>
    <p:embeddedFont>
      <p:font typeface="Monda"/>
      <p:regular r:id="rId14"/>
      <p:bold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Lato-bold.fntdata"/><Relationship Id="rId10" Type="http://schemas.openxmlformats.org/officeDocument/2006/relationships/font" Target="fonts/Lato-regular.fntdata"/><Relationship Id="rId13" Type="http://schemas.openxmlformats.org/officeDocument/2006/relationships/font" Target="fonts/Lato-boldItalic.fntdata"/><Relationship Id="rId12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da-bold.fntdata"/><Relationship Id="rId14" Type="http://schemas.openxmlformats.org/officeDocument/2006/relationships/font" Target="fonts/Monda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daa13f1d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daa13f1d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ec37a2adc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ec37a2adc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aa13f1d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aa13f1d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daa13f1d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daa13f1d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16.png"/><Relationship Id="rId5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9.jpg"/><Relationship Id="rId6" Type="http://schemas.openxmlformats.org/officeDocument/2006/relationships/image" Target="../media/image8.png"/><Relationship Id="rId7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3.jpg"/><Relationship Id="rId9" Type="http://schemas.openxmlformats.org/officeDocument/2006/relationships/image" Target="../media/image6.jpg"/><Relationship Id="rId5" Type="http://schemas.openxmlformats.org/officeDocument/2006/relationships/image" Target="../media/image4.jpg"/><Relationship Id="rId6" Type="http://schemas.openxmlformats.org/officeDocument/2006/relationships/image" Target="../media/image1.jpg"/><Relationship Id="rId7" Type="http://schemas.openxmlformats.org/officeDocument/2006/relationships/image" Target="../media/image5.jpg"/><Relationship Id="rId8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7705" l="0" r="0" t="7713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275950" y="4515725"/>
            <a:ext cx="65031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  <a:latin typeface="Monda"/>
                <a:ea typeface="Monda"/>
                <a:cs typeface="Monda"/>
                <a:sym typeface="Monda"/>
              </a:rPr>
              <a:t> Pablo Ramírez Moreta    -    prm@iaa.es</a:t>
            </a:r>
            <a:endParaRPr>
              <a:solidFill>
                <a:srgbClr val="FFFFFF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75950" y="3585750"/>
            <a:ext cx="4831500" cy="9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5 me-nutes</a:t>
            </a:r>
            <a:endParaRPr sz="6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7705" l="36307" r="33063" t="7713"/>
          <a:stretch/>
        </p:blipFill>
        <p:spPr>
          <a:xfrm>
            <a:off x="6343300" y="0"/>
            <a:ext cx="2800701" cy="5143501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4">
            <a:alphaModFix/>
          </a:blip>
          <a:srcRect b="-10" l="22260" r="33955" t="0"/>
          <a:stretch/>
        </p:blipFill>
        <p:spPr>
          <a:xfrm>
            <a:off x="2976900" y="0"/>
            <a:ext cx="3366400" cy="5143751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5">
            <a:alphaModFix/>
          </a:blip>
          <a:srcRect b="0" l="35821" r="34938" t="0"/>
          <a:stretch/>
        </p:blipFill>
        <p:spPr>
          <a:xfrm>
            <a:off x="0" y="0"/>
            <a:ext cx="2976900" cy="514375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4" name="Google Shape;64;p14"/>
          <p:cNvSpPr txBox="1"/>
          <p:nvPr/>
        </p:nvSpPr>
        <p:spPr>
          <a:xfrm>
            <a:off x="5149200" y="0"/>
            <a:ext cx="3472200" cy="9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666666"/>
              </a:solidFill>
              <a:latin typeface="Monda"/>
              <a:ea typeface="Monda"/>
              <a:cs typeface="Monda"/>
              <a:sym typeface="Monda"/>
            </a:endParaRPr>
          </a:p>
        </p:txBody>
      </p:sp>
    </p:spTree>
  </p:cSld>
  <p:clrMapOvr>
    <a:masterClrMapping/>
  </p:clrMapOvr>
  <p:transition spd="med">
    <p:push dir="r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0" l="7089" r="8714" t="0"/>
          <a:stretch/>
        </p:blipFill>
        <p:spPr>
          <a:xfrm>
            <a:off x="6360675" y="2813849"/>
            <a:ext cx="2783326" cy="232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4">
            <a:alphaModFix/>
          </a:blip>
          <a:srcRect b="32058" l="19953" r="32010" t="22398"/>
          <a:stretch/>
        </p:blipFill>
        <p:spPr>
          <a:xfrm>
            <a:off x="0" y="0"/>
            <a:ext cx="2783326" cy="248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 rotWithShape="1">
          <a:blip r:embed="rId5">
            <a:alphaModFix/>
          </a:blip>
          <a:srcRect b="4719" l="11861" r="12248" t="12629"/>
          <a:stretch/>
        </p:blipFill>
        <p:spPr>
          <a:xfrm rot="-5400000">
            <a:off x="81138" y="2419313"/>
            <a:ext cx="2643050" cy="280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 rotWithShape="1">
          <a:blip r:embed="rId6">
            <a:alphaModFix/>
          </a:blip>
          <a:srcRect b="2927" l="55966" r="6861" t="9682"/>
          <a:stretch/>
        </p:blipFill>
        <p:spPr>
          <a:xfrm>
            <a:off x="2794325" y="649175"/>
            <a:ext cx="3555351" cy="44943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6677877" y="2370325"/>
            <a:ext cx="22722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da"/>
                <a:ea typeface="Monda"/>
                <a:cs typeface="Monda"/>
                <a:sym typeface="Monda"/>
              </a:rPr>
              <a:t>N</a:t>
            </a:r>
            <a:r>
              <a:rPr baseline="-25000" lang="es">
                <a:solidFill>
                  <a:srgbClr val="FFFFFF"/>
                </a:solidFill>
                <a:latin typeface="Monda"/>
                <a:ea typeface="Monda"/>
                <a:cs typeface="Monda"/>
                <a:sym typeface="Monda"/>
              </a:rPr>
              <a:t>HI</a:t>
            </a:r>
            <a:r>
              <a:rPr lang="es">
                <a:solidFill>
                  <a:srgbClr val="FFFFFF"/>
                </a:solidFill>
                <a:latin typeface="Monda"/>
                <a:ea typeface="Monda"/>
                <a:cs typeface="Monda"/>
                <a:sym typeface="Monda"/>
              </a:rPr>
              <a:t> </a:t>
            </a:r>
            <a:r>
              <a:rPr lang="es">
                <a:solidFill>
                  <a:srgbClr val="FFFFFF"/>
                </a:solidFill>
              </a:rPr>
              <a:t>~</a:t>
            </a:r>
            <a:r>
              <a:rPr lang="es">
                <a:solidFill>
                  <a:srgbClr val="FFFFFF"/>
                </a:solidFill>
                <a:latin typeface="Monda"/>
                <a:ea typeface="Monda"/>
                <a:cs typeface="Monda"/>
                <a:sym typeface="Monda"/>
              </a:rPr>
              <a:t> 9 x 10</a:t>
            </a:r>
            <a:r>
              <a:rPr baseline="30000" lang="es">
                <a:solidFill>
                  <a:srgbClr val="FFFFFF"/>
                </a:solidFill>
                <a:latin typeface="Monda"/>
                <a:ea typeface="Monda"/>
                <a:cs typeface="Monda"/>
                <a:sym typeface="Monda"/>
              </a:rPr>
              <a:t>18</a:t>
            </a:r>
            <a:r>
              <a:rPr lang="es">
                <a:solidFill>
                  <a:srgbClr val="FFFFFF"/>
                </a:solidFill>
                <a:latin typeface="Monda"/>
                <a:ea typeface="Monda"/>
                <a:cs typeface="Monda"/>
                <a:sym typeface="Monda"/>
              </a:rPr>
              <a:t> at/cm</a:t>
            </a:r>
            <a:r>
              <a:rPr baseline="30000" lang="es">
                <a:solidFill>
                  <a:srgbClr val="FFFFFF"/>
                </a:solidFill>
                <a:latin typeface="Monda"/>
                <a:ea typeface="Monda"/>
                <a:cs typeface="Monda"/>
                <a:sym typeface="Monda"/>
              </a:rPr>
              <a:t>2</a:t>
            </a:r>
            <a:endParaRPr baseline="30000">
              <a:solidFill>
                <a:srgbClr val="FFFFFF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2930500" y="99900"/>
            <a:ext cx="61764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Monda"/>
                <a:ea typeface="Monda"/>
                <a:cs typeface="Monda"/>
                <a:sym typeface="Monda"/>
              </a:rPr>
              <a:t>faint features in asymmetric &amp; highly isolated galaxies</a:t>
            </a:r>
            <a:endParaRPr sz="1800">
              <a:solidFill>
                <a:srgbClr val="FFFFFF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3041675" y="4377000"/>
            <a:ext cx="22722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Monda"/>
                <a:ea typeface="Monda"/>
                <a:cs typeface="Monda"/>
                <a:sym typeface="Monda"/>
              </a:rPr>
              <a:t>m(r) </a:t>
            </a:r>
            <a:r>
              <a:rPr lang="es">
                <a:solidFill>
                  <a:srgbClr val="FFFFFF"/>
                </a:solidFill>
              </a:rPr>
              <a:t>~ </a:t>
            </a:r>
            <a:r>
              <a:rPr lang="es">
                <a:solidFill>
                  <a:srgbClr val="FFFFFF"/>
                </a:solidFill>
                <a:latin typeface="Monda"/>
                <a:ea typeface="Monda"/>
                <a:cs typeface="Monda"/>
                <a:sym typeface="Monda"/>
              </a:rPr>
              <a:t>27.5 mag/”</a:t>
            </a:r>
            <a:r>
              <a:rPr baseline="30000" lang="es">
                <a:solidFill>
                  <a:srgbClr val="FFFFFF"/>
                </a:solidFill>
                <a:latin typeface="Monda"/>
                <a:ea typeface="Monda"/>
                <a:cs typeface="Monda"/>
                <a:sym typeface="Monda"/>
              </a:rPr>
              <a:t>2</a:t>
            </a:r>
            <a:r>
              <a:rPr lang="es">
                <a:solidFill>
                  <a:srgbClr val="FFFFFF"/>
                </a:solidFill>
                <a:latin typeface="Monda"/>
                <a:ea typeface="Monda"/>
                <a:cs typeface="Monda"/>
                <a:sym typeface="Monda"/>
              </a:rPr>
              <a:t>  (4h)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60675" y="649175"/>
            <a:ext cx="2783326" cy="16563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p15"/>
          <p:cNvCxnSpPr/>
          <p:nvPr/>
        </p:nvCxnSpPr>
        <p:spPr>
          <a:xfrm>
            <a:off x="7066588" y="1584775"/>
            <a:ext cx="1390500" cy="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06775"/>
            <a:ext cx="5062024" cy="283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 rotWithShape="1">
          <a:blip r:embed="rId4">
            <a:alphaModFix/>
          </a:blip>
          <a:srcRect b="9222" l="0" r="0" t="1840"/>
          <a:stretch/>
        </p:blipFill>
        <p:spPr>
          <a:xfrm rot="-5400000">
            <a:off x="5640700" y="1640675"/>
            <a:ext cx="5144450" cy="186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" name="Google Shape;84;p16"/>
          <p:cNvGrpSpPr/>
          <p:nvPr/>
        </p:nvGrpSpPr>
        <p:grpSpPr>
          <a:xfrm>
            <a:off x="1737050" y="1013"/>
            <a:ext cx="4854655" cy="2306765"/>
            <a:chOff x="0" y="0"/>
            <a:chExt cx="6170126" cy="3187901"/>
          </a:xfrm>
        </p:grpSpPr>
        <p:pic>
          <p:nvPicPr>
            <p:cNvPr id="85" name="Google Shape;85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0"/>
              <a:ext cx="6170126" cy="31879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" name="Google Shape;86;p16"/>
            <p:cNvSpPr/>
            <p:nvPr/>
          </p:nvSpPr>
          <p:spPr>
            <a:xfrm>
              <a:off x="1185875" y="759700"/>
              <a:ext cx="194700" cy="194700"/>
            </a:xfrm>
            <a:prstGeom prst="star4">
              <a:avLst>
                <a:gd fmla="val 4170" name="adj"/>
              </a:avLst>
            </a:prstGeom>
            <a:solidFill>
              <a:srgbClr val="FF0000"/>
            </a:solidFill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FF00"/>
                </a:solidFill>
              </a:endParaRPr>
            </a:p>
          </p:txBody>
        </p:sp>
        <p:sp>
          <p:nvSpPr>
            <p:cNvPr id="87" name="Google Shape;87;p16"/>
            <p:cNvSpPr/>
            <p:nvPr/>
          </p:nvSpPr>
          <p:spPr>
            <a:xfrm>
              <a:off x="1236350" y="2067325"/>
              <a:ext cx="194700" cy="194700"/>
            </a:xfrm>
            <a:prstGeom prst="star4">
              <a:avLst>
                <a:gd fmla="val 4170" name="adj"/>
              </a:avLst>
            </a:prstGeom>
            <a:solidFill>
              <a:srgbClr val="FF0000"/>
            </a:solidFill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FF00"/>
                </a:solidFill>
              </a:endParaRPr>
            </a:p>
          </p:txBody>
        </p:sp>
        <p:sp>
          <p:nvSpPr>
            <p:cNvPr id="88" name="Google Shape;88;p16"/>
            <p:cNvSpPr/>
            <p:nvPr/>
          </p:nvSpPr>
          <p:spPr>
            <a:xfrm>
              <a:off x="1638900" y="2067325"/>
              <a:ext cx="194700" cy="194700"/>
            </a:xfrm>
            <a:prstGeom prst="star4">
              <a:avLst>
                <a:gd fmla="val 4170" name="adj"/>
              </a:avLst>
            </a:prstGeom>
            <a:solidFill>
              <a:srgbClr val="FF0000"/>
            </a:solidFill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FF00"/>
                </a:solidFill>
              </a:endParaRPr>
            </a:p>
          </p:txBody>
        </p:sp>
        <p:sp>
          <p:nvSpPr>
            <p:cNvPr id="89" name="Google Shape;89;p16"/>
            <p:cNvSpPr/>
            <p:nvPr/>
          </p:nvSpPr>
          <p:spPr>
            <a:xfrm>
              <a:off x="1541175" y="485000"/>
              <a:ext cx="194700" cy="194700"/>
            </a:xfrm>
            <a:prstGeom prst="star4">
              <a:avLst>
                <a:gd fmla="val 4170" name="adj"/>
              </a:avLst>
            </a:prstGeom>
            <a:solidFill>
              <a:srgbClr val="FF0000"/>
            </a:solidFill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FF00"/>
                </a:solidFill>
              </a:endParaRPr>
            </a:p>
          </p:txBody>
        </p:sp>
        <p:sp>
          <p:nvSpPr>
            <p:cNvPr id="90" name="Google Shape;90;p16"/>
            <p:cNvSpPr/>
            <p:nvPr/>
          </p:nvSpPr>
          <p:spPr>
            <a:xfrm>
              <a:off x="2851625" y="618875"/>
              <a:ext cx="194700" cy="194700"/>
            </a:xfrm>
            <a:prstGeom prst="star4">
              <a:avLst>
                <a:gd fmla="val 4170" name="adj"/>
              </a:avLst>
            </a:prstGeom>
            <a:solidFill>
              <a:srgbClr val="FF0000"/>
            </a:solidFill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FF00"/>
                </a:solidFill>
              </a:endParaRPr>
            </a:p>
          </p:txBody>
        </p:sp>
        <p:sp>
          <p:nvSpPr>
            <p:cNvPr id="91" name="Google Shape;91;p16"/>
            <p:cNvSpPr/>
            <p:nvPr/>
          </p:nvSpPr>
          <p:spPr>
            <a:xfrm>
              <a:off x="2716825" y="485000"/>
              <a:ext cx="194700" cy="194700"/>
            </a:xfrm>
            <a:prstGeom prst="star4">
              <a:avLst>
                <a:gd fmla="val 4170" name="adj"/>
              </a:avLst>
            </a:prstGeom>
            <a:solidFill>
              <a:srgbClr val="FF0000"/>
            </a:solidFill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FF00"/>
                </a:solidFill>
              </a:endParaRPr>
            </a:p>
          </p:txBody>
        </p:sp>
        <p:sp>
          <p:nvSpPr>
            <p:cNvPr id="92" name="Google Shape;92;p16"/>
            <p:cNvSpPr/>
            <p:nvPr/>
          </p:nvSpPr>
          <p:spPr>
            <a:xfrm>
              <a:off x="2795100" y="424175"/>
              <a:ext cx="194700" cy="194700"/>
            </a:xfrm>
            <a:prstGeom prst="star4">
              <a:avLst>
                <a:gd fmla="val 4170" name="adj"/>
              </a:avLst>
            </a:prstGeom>
            <a:solidFill>
              <a:srgbClr val="FF0000"/>
            </a:solidFill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FF00"/>
                </a:solidFill>
              </a:endParaRPr>
            </a:p>
          </p:txBody>
        </p:sp>
        <p:sp>
          <p:nvSpPr>
            <p:cNvPr id="93" name="Google Shape;93;p16"/>
            <p:cNvSpPr/>
            <p:nvPr/>
          </p:nvSpPr>
          <p:spPr>
            <a:xfrm>
              <a:off x="2911525" y="565000"/>
              <a:ext cx="194700" cy="194700"/>
            </a:xfrm>
            <a:prstGeom prst="star4">
              <a:avLst>
                <a:gd fmla="val 4170" name="adj"/>
              </a:avLst>
            </a:prstGeom>
            <a:solidFill>
              <a:srgbClr val="FF0000"/>
            </a:solidFill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FF00"/>
                </a:solidFill>
              </a:endParaRPr>
            </a:p>
          </p:txBody>
        </p:sp>
        <p:sp>
          <p:nvSpPr>
            <p:cNvPr id="94" name="Google Shape;94;p16"/>
            <p:cNvSpPr/>
            <p:nvPr/>
          </p:nvSpPr>
          <p:spPr>
            <a:xfrm>
              <a:off x="2987713" y="679700"/>
              <a:ext cx="194700" cy="194700"/>
            </a:xfrm>
            <a:prstGeom prst="star4">
              <a:avLst>
                <a:gd fmla="val 4170" name="adj"/>
              </a:avLst>
            </a:prstGeom>
            <a:solidFill>
              <a:srgbClr val="FF0000"/>
            </a:solidFill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FF00"/>
                </a:solidFill>
              </a:endParaRPr>
            </a:p>
          </p:txBody>
        </p:sp>
        <p:sp>
          <p:nvSpPr>
            <p:cNvPr id="95" name="Google Shape;95;p16"/>
            <p:cNvSpPr/>
            <p:nvPr/>
          </p:nvSpPr>
          <p:spPr>
            <a:xfrm>
              <a:off x="4521550" y="813575"/>
              <a:ext cx="194700" cy="194700"/>
            </a:xfrm>
            <a:prstGeom prst="star4">
              <a:avLst>
                <a:gd fmla="val 4170" name="adj"/>
              </a:avLst>
            </a:prstGeom>
            <a:solidFill>
              <a:srgbClr val="FF0000"/>
            </a:solidFill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FF00"/>
                </a:solidFill>
              </a:endParaRPr>
            </a:p>
          </p:txBody>
        </p:sp>
        <p:sp>
          <p:nvSpPr>
            <p:cNvPr id="96" name="Google Shape;96;p16"/>
            <p:cNvSpPr/>
            <p:nvPr/>
          </p:nvSpPr>
          <p:spPr>
            <a:xfrm>
              <a:off x="3046325" y="370300"/>
              <a:ext cx="194700" cy="194700"/>
            </a:xfrm>
            <a:prstGeom prst="star4">
              <a:avLst>
                <a:gd fmla="val 4170" name="adj"/>
              </a:avLst>
            </a:prstGeom>
            <a:solidFill>
              <a:srgbClr val="FF0000"/>
            </a:solidFill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FF00"/>
                </a:solidFill>
              </a:endParaRPr>
            </a:p>
          </p:txBody>
        </p:sp>
        <p:sp>
          <p:nvSpPr>
            <p:cNvPr id="97" name="Google Shape;97;p16"/>
            <p:cNvSpPr/>
            <p:nvPr/>
          </p:nvSpPr>
          <p:spPr>
            <a:xfrm>
              <a:off x="3182425" y="290300"/>
              <a:ext cx="194700" cy="194700"/>
            </a:xfrm>
            <a:prstGeom prst="star4">
              <a:avLst>
                <a:gd fmla="val 4170" name="adj"/>
              </a:avLst>
            </a:prstGeom>
            <a:solidFill>
              <a:srgbClr val="FF0000"/>
            </a:solidFill>
            <a:ln cap="flat" cmpd="sng" w="1905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FF00"/>
                </a:solidFill>
              </a:endParaRPr>
            </a:p>
          </p:txBody>
        </p:sp>
      </p:grpSp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921825" y="4397100"/>
            <a:ext cx="23088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  <a:latin typeface="Monda"/>
                <a:ea typeface="Monda"/>
                <a:cs typeface="Monda"/>
                <a:sym typeface="Monda"/>
              </a:rPr>
              <a:t>beyond astronomy</a:t>
            </a:r>
            <a:endParaRPr>
              <a:solidFill>
                <a:srgbClr val="FFFFFF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pic>
        <p:nvPicPr>
          <p:cNvPr id="99" name="Google Shape;9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2308800" cy="230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 rotWithShape="1">
          <a:blip r:embed="rId7">
            <a:alphaModFix/>
          </a:blip>
          <a:srcRect b="0" l="2846" r="3221" t="0"/>
          <a:stretch/>
        </p:blipFill>
        <p:spPr>
          <a:xfrm>
            <a:off x="4409875" y="2306788"/>
            <a:ext cx="1621275" cy="28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 rotWithShape="1">
          <a:blip r:embed="rId8">
            <a:alphaModFix/>
          </a:blip>
          <a:srcRect b="0" l="7512" r="3377" t="0"/>
          <a:stretch/>
        </p:blipFill>
        <p:spPr>
          <a:xfrm>
            <a:off x="6031150" y="2306775"/>
            <a:ext cx="1537900" cy="2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05225" y="-475"/>
            <a:ext cx="2308800" cy="2308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7"/>
          <p:cNvPicPr preferRelativeResize="0"/>
          <p:nvPr/>
        </p:nvPicPr>
        <p:blipFill rotWithShape="1">
          <a:blip r:embed="rId3">
            <a:alphaModFix/>
          </a:blip>
          <a:srcRect b="7677" l="0" r="0" t="7677"/>
          <a:stretch/>
        </p:blipFill>
        <p:spPr>
          <a:xfrm>
            <a:off x="0" y="0"/>
            <a:ext cx="91440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275950" y="4515725"/>
            <a:ext cx="65031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  <a:latin typeface="Monda"/>
                <a:ea typeface="Monda"/>
                <a:cs typeface="Monda"/>
                <a:sym typeface="Monda"/>
              </a:rPr>
              <a:t> Pablo Ramírez Moreta    -    prm@iaa.es</a:t>
            </a:r>
            <a:endParaRPr>
              <a:solidFill>
                <a:srgbClr val="FFFFFF"/>
              </a:solidFill>
              <a:latin typeface="Monda"/>
              <a:ea typeface="Monda"/>
              <a:cs typeface="Monda"/>
              <a:sym typeface="Mond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